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7" r:id="rId6"/>
    <p:sldId id="269" r:id="rId7"/>
    <p:sldId id="273" r:id="rId8"/>
    <p:sldId id="272" r:id="rId9"/>
    <p:sldId id="268" r:id="rId10"/>
    <p:sldId id="261" r:id="rId11"/>
    <p:sldId id="274" r:id="rId12"/>
    <p:sldId id="275" r:id="rId13"/>
    <p:sldId id="276" r:id="rId14"/>
    <p:sldId id="27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97" userDrawn="1">
          <p15:clr>
            <a:srgbClr val="A4A3A4"/>
          </p15:clr>
        </p15:guide>
        <p15:guide id="3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7" autoAdjust="0"/>
    <p:restoredTop sz="94650" autoAdjust="0"/>
  </p:normalViewPr>
  <p:slideViewPr>
    <p:cSldViewPr showGuides="1">
      <p:cViewPr>
        <p:scale>
          <a:sx n="125" d="100"/>
          <a:sy n="125" d="100"/>
        </p:scale>
        <p:origin x="1038" y="750"/>
      </p:cViewPr>
      <p:guideLst>
        <p:guide orient="horz" pos="1933"/>
        <p:guide pos="3897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C8CBA-DC7A-4289-80CD-CD0157270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3C1FCD-E55A-44F9-8892-4A807A5E7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C0511-0FDB-47C7-8B90-805CCD0E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414D97-70E7-480F-8222-6F34BC1B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2CF26-0EA7-4A60-A210-ACE087D0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5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8D3AF-1EE6-45DF-AA11-D7AB75E7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77B6A6-4D61-42B4-A7F9-D6501E284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2191B-759C-4D44-89F7-EC08A4E84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AB8909-870D-4FAC-933E-F49BA52F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1DB187-B7BC-47EF-81B4-86880DDC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15EB44-D8A8-42A2-87B4-E776B77D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65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27E39-7F3D-4E7F-9668-EF9507F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CA81D4-0BCB-42ED-AC7A-E45FD3460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CE0F1C-109C-4EA2-A65F-E09C6E55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5594AD-D178-48AF-8C58-D05C74CD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510DED-63B7-48D8-9E06-A662429C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47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0AC84A-7B23-4D54-A9DB-161407CE6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6E8208-861E-4EF3-816E-6E44D756E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05B6CA-BF28-4CFD-BE93-F003DA31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0D3FC2-39D2-49CB-BDCD-4237856A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D15A0C-6D58-410E-A92A-3BB23112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308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3AF58E-CCD9-4DE6-A7E2-26BDC09F15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041BA97-BAD9-4001-9506-E11005E1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65125"/>
            <a:ext cx="11475001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24D964D-FD5B-48F5-8B18-EACAC6049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836737"/>
            <a:ext cx="11530013" cy="102234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957B8229-3341-4204-ABAC-7770516A4EC8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280988" y="2713037"/>
            <a:ext cx="11630512" cy="377983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87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359AD-D581-4F32-8D7B-5A7303AC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34C58F-C553-4C59-A9E5-5639B012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1C6E13-94F1-4E84-9F27-B4C3B09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6272E1-B1DF-4FBD-A0FD-492ABFCA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4DEC83-DAA5-4C6D-8D4B-BF03457A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18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2E189-CF27-420A-85D2-E5876822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D5A772-C4C8-4E08-B48F-8CD51F43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C306F-4EA4-496E-A1CA-5F6823D5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64ED1-21C8-4BCE-AF1A-B821DC4C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936C59-1F73-4222-8ED4-BF5683B4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13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E85C9-EC20-436D-BAE5-2C4F1243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8B4579-DA0D-40FA-BCCC-F526B965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96D469-6CF6-494C-A1D2-E70D4220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A158C2-021E-481A-885A-9D0352A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62E538-35FF-491E-A7A3-82618B2A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3556A-DAAA-4C39-BCB7-91D7999A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8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EF1A4-36D4-4779-9E12-49252917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2FBDC-D97C-46B0-8030-D8E4C2D5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B0FC86-B369-46C5-A7B8-B99B53D3F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09F369-837B-4C2E-8FA2-9C1F1791C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D0DC6A-000D-4F70-86B5-771632A54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301BC7-CB1F-4DBC-A2EB-9670C3B6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548F8B-02D5-4903-9013-3F583D64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2BB498-3D96-439C-AB4D-8E8D73ED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7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2003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1A572D3-4DA6-4192-BFF8-8B6EB79AD353}"/>
              </a:ext>
            </a:extLst>
          </p:cNvPr>
          <p:cNvSpPr/>
          <p:nvPr userDrawn="1"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F8DA119-664A-4591-A005-453FEF365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68525"/>
            <a:ext cx="10515600" cy="40957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3756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B3FA51-943B-4086-A25F-C0E65DD3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000" y="279000"/>
            <a:ext cx="6570000" cy="993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8B6AFF7-ABF1-4A29-84D5-00E32979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0825" y="1538288"/>
            <a:ext cx="6570663" cy="432117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06DB0F6D-303F-4E81-A3D0-5C56453C23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6063" y="234000"/>
            <a:ext cx="2249487" cy="2609662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E19019EB-1908-499F-8DDD-57FCF302C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2780" y="3113662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42858865-2D1D-4E01-A5ED-8E9703C3F9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91802" y="549000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E2644163-594C-4D16-97AD-5643AA6E3E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91802" y="4095550"/>
            <a:ext cx="2249487" cy="260966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0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7E728-47D6-4475-94EF-3689685F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32C15-1300-464F-BA54-88642F54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BC4BB-D24E-414A-9426-CF01BC1B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441789-CBAA-4724-8D24-AEFAEB11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E03F1F-5631-4AE9-84F5-166B1B54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D6C9F5-D723-4000-88BA-417FC3B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76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resentation-creation.ru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A010C-DA26-43A3-A460-B317C2B3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CAD0C7-F3AF-4A99-B7A4-594FB878E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B9764E-3742-48FF-B875-763B97BD9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C4ABE-3AB2-4760-AE95-817E917DACA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A3201E-2B60-46A4-8BD3-4AC0C0112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470D74-DAAC-4D19-ACF5-2EF1544C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15"/>
            <a:extLst>
              <a:ext uri="{FF2B5EF4-FFF2-40B4-BE49-F238E27FC236}">
                <a16:creationId xmlns:a16="http://schemas.microsoft.com/office/drawing/2014/main" id="{835B29EF-FFFB-41B4-9133-19FFA86AB34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C370953-F495-4EB6-B835-70A5E7B3F6EE}"/>
              </a:ext>
            </a:extLst>
          </p:cNvPr>
          <p:cNvSpPr/>
          <p:nvPr/>
        </p:nvSpPr>
        <p:spPr>
          <a:xfrm rot="10800000">
            <a:off x="11218" y="-59092"/>
            <a:ext cx="7512001" cy="6976184"/>
          </a:xfrm>
          <a:custGeom>
            <a:avLst/>
            <a:gdLst>
              <a:gd name="connsiteX0" fmla="*/ 7512001 w 7512001"/>
              <a:gd name="connsiteY0" fmla="*/ 6976184 h 6976184"/>
              <a:gd name="connsiteX1" fmla="*/ 7471158 w 7512001"/>
              <a:gd name="connsiteY1" fmla="*/ 6914835 h 6976184"/>
              <a:gd name="connsiteX2" fmla="*/ 0 w 7512001"/>
              <a:gd name="connsiteY2" fmla="*/ 6914835 h 6976184"/>
              <a:gd name="connsiteX3" fmla="*/ 2882430 w 7512001"/>
              <a:gd name="connsiteY3" fmla="*/ 0 h 6976184"/>
              <a:gd name="connsiteX4" fmla="*/ 2920480 w 7512001"/>
              <a:gd name="connsiteY4" fmla="*/ 56832 h 6976184"/>
              <a:gd name="connsiteX5" fmla="*/ 7512001 w 7512001"/>
              <a:gd name="connsiteY5" fmla="*/ 56832 h 697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2001" h="6976184">
                <a:moveTo>
                  <a:pt x="7512001" y="6976184"/>
                </a:moveTo>
                <a:lnTo>
                  <a:pt x="7471158" y="6914835"/>
                </a:lnTo>
                <a:lnTo>
                  <a:pt x="0" y="6914835"/>
                </a:lnTo>
                <a:lnTo>
                  <a:pt x="2882430" y="0"/>
                </a:lnTo>
                <a:lnTo>
                  <a:pt x="2920480" y="56832"/>
                </a:lnTo>
                <a:lnTo>
                  <a:pt x="7512001" y="56832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5415611" y="2827379"/>
            <a:ext cx="569591" cy="442254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69591"/>
              <a:gd name="connsiteY0" fmla="*/ 222006 h 5400000"/>
              <a:gd name="connsiteX1" fmla="*/ 540000 w 569591"/>
              <a:gd name="connsiteY1" fmla="*/ 0 h 5400000"/>
              <a:gd name="connsiteX2" fmla="*/ 569591 w 569591"/>
              <a:gd name="connsiteY2" fmla="*/ 5094866 h 5400000"/>
              <a:gd name="connsiteX3" fmla="*/ 0 w 569591"/>
              <a:gd name="connsiteY3" fmla="*/ 5400000 h 5400000"/>
              <a:gd name="connsiteX4" fmla="*/ 32 w 569591"/>
              <a:gd name="connsiteY4" fmla="*/ 222006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591" h="5400000">
                <a:moveTo>
                  <a:pt x="32" y="222006"/>
                </a:moveTo>
                <a:lnTo>
                  <a:pt x="540000" y="0"/>
                </a:lnTo>
                <a:lnTo>
                  <a:pt x="569591" y="5094866"/>
                </a:lnTo>
                <a:lnTo>
                  <a:pt x="0" y="5400000"/>
                </a:lnTo>
                <a:cubicBezTo>
                  <a:pt x="11" y="3674002"/>
                  <a:pt x="21" y="1948004"/>
                  <a:pt x="32" y="22200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7198910" y="-421810"/>
            <a:ext cx="540000" cy="517688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15764 w 540000"/>
              <a:gd name="connsiteY0" fmla="*/ 219317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15764 w 540000"/>
              <a:gd name="connsiteY4" fmla="*/ 219317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5400000">
                <a:moveTo>
                  <a:pt x="15764" y="219317"/>
                </a:moveTo>
                <a:lnTo>
                  <a:pt x="540000" y="0"/>
                </a:lnTo>
                <a:lnTo>
                  <a:pt x="465692" y="5204060"/>
                </a:lnTo>
                <a:lnTo>
                  <a:pt x="0" y="5400000"/>
                </a:lnTo>
                <a:cubicBezTo>
                  <a:pt x="5255" y="3673106"/>
                  <a:pt x="10509" y="1946211"/>
                  <a:pt x="15764" y="219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CB0B55-440E-4270-872B-E946489FCA45}"/>
              </a:ext>
            </a:extLst>
          </p:cNvPr>
          <p:cNvSpPr/>
          <p:nvPr/>
        </p:nvSpPr>
        <p:spPr>
          <a:xfrm>
            <a:off x="235445" y="3219267"/>
            <a:ext cx="2025000" cy="74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111403" y="1029001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9" name="Google Shape;88;p1">
            <a:extLst>
              <a:ext uri="{FF2B5EF4-FFF2-40B4-BE49-F238E27FC236}">
                <a16:creationId xmlns:a16="http://schemas.microsoft.com/office/drawing/2014/main" id="{BEAC960B-6703-4636-BBF6-5AFF28DB777F}"/>
              </a:ext>
            </a:extLst>
          </p:cNvPr>
          <p:cNvSpPr txBox="1">
            <a:spLocks/>
          </p:cNvSpPr>
          <p:nvPr/>
        </p:nvSpPr>
        <p:spPr>
          <a:xfrm>
            <a:off x="235445" y="1246252"/>
            <a:ext cx="7287774" cy="17597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ts val="4000"/>
              <a:buFont typeface="Corbel"/>
              <a:buNone/>
            </a:pPr>
            <a:r>
              <a:rPr lang="ru-RU" sz="3600" dirty="0">
                <a:solidFill>
                  <a:schemeClr val="bg1"/>
                </a:solidFill>
              </a:rPr>
              <a:t>Дипломный проект курса</a:t>
            </a:r>
            <a:br>
              <a:rPr lang="ru-RU" sz="3600" dirty="0">
                <a:solidFill>
                  <a:schemeClr val="bg1"/>
                </a:solidFill>
              </a:rPr>
            </a:br>
            <a:r>
              <a:rPr lang="ru-RU" sz="3600" b="1" dirty="0">
                <a:solidFill>
                  <a:schemeClr val="bg1"/>
                </a:solidFill>
              </a:rPr>
              <a:t>«</a:t>
            </a:r>
            <a:r>
              <a:rPr lang="en-US" sz="3600" b="1" dirty="0">
                <a:solidFill>
                  <a:schemeClr val="bg1"/>
                </a:solidFill>
              </a:rPr>
              <a:t>Business Intelligence (BI)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ru-RU" sz="3600" b="1" dirty="0">
                <a:solidFill>
                  <a:schemeClr val="bg1"/>
                </a:solidFill>
              </a:rPr>
              <a:t>разработчик»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8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DD14F09E-5E37-4AE4-BF2E-B98A893FA1F2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Визуализация </a:t>
            </a:r>
            <a:r>
              <a:rPr lang="ru-RU" sz="3200" dirty="0"/>
              <a:t>данных в </a:t>
            </a:r>
            <a:r>
              <a:rPr lang="en-US" sz="3200" dirty="0"/>
              <a:t>Power BI</a:t>
            </a:r>
            <a:endParaRPr lang="ru-RU" sz="3200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2B59D50-07D6-4AD4-8667-46715A703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" t="11286" r="15305" b="13254"/>
          <a:stretch/>
        </p:blipFill>
        <p:spPr>
          <a:xfrm>
            <a:off x="696000" y="1044000"/>
            <a:ext cx="10800000" cy="5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DD14F09E-5E37-4AE4-BF2E-B98A893FA1F2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Визуализация </a:t>
            </a:r>
            <a:r>
              <a:rPr lang="ru-RU" sz="3200" dirty="0"/>
              <a:t>данных в </a:t>
            </a:r>
            <a:r>
              <a:rPr lang="en-US" sz="3200" dirty="0"/>
              <a:t>Power BI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95E024-BBA5-45E9-98D2-620A614EE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" t="11286" r="15305" b="13254"/>
          <a:stretch/>
        </p:blipFill>
        <p:spPr>
          <a:xfrm>
            <a:off x="694800" y="1044000"/>
            <a:ext cx="10800000" cy="5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9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DD14F09E-5E37-4AE4-BF2E-B98A893FA1F2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Визуализация </a:t>
            </a:r>
            <a:r>
              <a:rPr lang="ru-RU" sz="3200" dirty="0"/>
              <a:t>данных в </a:t>
            </a:r>
            <a:r>
              <a:rPr lang="en-US" sz="3200" dirty="0"/>
              <a:t>Power BI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ADA0C7-9A2E-43C6-9EED-B19A64C0D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" t="11286" r="15305" b="13254"/>
          <a:stretch/>
        </p:blipFill>
        <p:spPr>
          <a:xfrm>
            <a:off x="694800" y="1044000"/>
            <a:ext cx="10800000" cy="5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69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DD14F09E-5E37-4AE4-BF2E-B98A893FA1F2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Визуализация </a:t>
            </a:r>
            <a:r>
              <a:rPr lang="ru-RU" sz="3200" dirty="0"/>
              <a:t>данных в </a:t>
            </a:r>
            <a:r>
              <a:rPr lang="en-US" sz="3200" dirty="0"/>
              <a:t>Tableau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5C8E12-5B2D-40FA-8FB8-7720908F0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23" b="6753"/>
          <a:stretch/>
        </p:blipFill>
        <p:spPr>
          <a:xfrm>
            <a:off x="8361420" y="463087"/>
            <a:ext cx="3830580" cy="6394913"/>
          </a:xfrm>
          <a:prstGeom prst="rect">
            <a:avLst/>
          </a:prstGeom>
          <a:effectLst>
            <a:reflection endPos="0" dist="50800" dir="5400000" sy="-100000" algn="bl" rotWithShape="0"/>
            <a:softEdge rad="736600"/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FA5C97-001E-4904-96B8-67096079D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2" t="6037" r="44833" b="39501"/>
          <a:stretch/>
        </p:blipFill>
        <p:spPr>
          <a:xfrm>
            <a:off x="426000" y="1222937"/>
            <a:ext cx="7920000" cy="51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3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C370953-F495-4EB6-B835-70A5E7B3F6EE}"/>
              </a:ext>
            </a:extLst>
          </p:cNvPr>
          <p:cNvSpPr/>
          <p:nvPr/>
        </p:nvSpPr>
        <p:spPr>
          <a:xfrm rot="10800000">
            <a:off x="11218" y="-59092"/>
            <a:ext cx="7512001" cy="6976184"/>
          </a:xfrm>
          <a:custGeom>
            <a:avLst/>
            <a:gdLst>
              <a:gd name="connsiteX0" fmla="*/ 7512001 w 7512001"/>
              <a:gd name="connsiteY0" fmla="*/ 6976184 h 6976184"/>
              <a:gd name="connsiteX1" fmla="*/ 7471158 w 7512001"/>
              <a:gd name="connsiteY1" fmla="*/ 6914835 h 6976184"/>
              <a:gd name="connsiteX2" fmla="*/ 0 w 7512001"/>
              <a:gd name="connsiteY2" fmla="*/ 6914835 h 6976184"/>
              <a:gd name="connsiteX3" fmla="*/ 2882430 w 7512001"/>
              <a:gd name="connsiteY3" fmla="*/ 0 h 6976184"/>
              <a:gd name="connsiteX4" fmla="*/ 2920480 w 7512001"/>
              <a:gd name="connsiteY4" fmla="*/ 56832 h 6976184"/>
              <a:gd name="connsiteX5" fmla="*/ 7512001 w 7512001"/>
              <a:gd name="connsiteY5" fmla="*/ 56832 h 697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2001" h="6976184">
                <a:moveTo>
                  <a:pt x="7512001" y="6976184"/>
                </a:moveTo>
                <a:lnTo>
                  <a:pt x="7471158" y="6914835"/>
                </a:lnTo>
                <a:lnTo>
                  <a:pt x="0" y="6914835"/>
                </a:lnTo>
                <a:lnTo>
                  <a:pt x="2882430" y="0"/>
                </a:lnTo>
                <a:lnTo>
                  <a:pt x="2920480" y="56832"/>
                </a:lnTo>
                <a:lnTo>
                  <a:pt x="7512001" y="56832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5415611" y="2827379"/>
            <a:ext cx="569591" cy="442254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69591"/>
              <a:gd name="connsiteY0" fmla="*/ 222006 h 5400000"/>
              <a:gd name="connsiteX1" fmla="*/ 540000 w 569591"/>
              <a:gd name="connsiteY1" fmla="*/ 0 h 5400000"/>
              <a:gd name="connsiteX2" fmla="*/ 569591 w 569591"/>
              <a:gd name="connsiteY2" fmla="*/ 5094866 h 5400000"/>
              <a:gd name="connsiteX3" fmla="*/ 0 w 569591"/>
              <a:gd name="connsiteY3" fmla="*/ 5400000 h 5400000"/>
              <a:gd name="connsiteX4" fmla="*/ 32 w 569591"/>
              <a:gd name="connsiteY4" fmla="*/ 222006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591" h="5400000">
                <a:moveTo>
                  <a:pt x="32" y="222006"/>
                </a:moveTo>
                <a:lnTo>
                  <a:pt x="540000" y="0"/>
                </a:lnTo>
                <a:lnTo>
                  <a:pt x="569591" y="5094866"/>
                </a:lnTo>
                <a:lnTo>
                  <a:pt x="0" y="5400000"/>
                </a:lnTo>
                <a:cubicBezTo>
                  <a:pt x="11" y="3674002"/>
                  <a:pt x="21" y="1948004"/>
                  <a:pt x="32" y="22200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7198910" y="-421810"/>
            <a:ext cx="540000" cy="517688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15764 w 540000"/>
              <a:gd name="connsiteY0" fmla="*/ 219317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15764 w 540000"/>
              <a:gd name="connsiteY4" fmla="*/ 219317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5400000">
                <a:moveTo>
                  <a:pt x="15764" y="219317"/>
                </a:moveTo>
                <a:lnTo>
                  <a:pt x="540000" y="0"/>
                </a:lnTo>
                <a:lnTo>
                  <a:pt x="465692" y="5204060"/>
                </a:lnTo>
                <a:lnTo>
                  <a:pt x="0" y="5400000"/>
                </a:lnTo>
                <a:cubicBezTo>
                  <a:pt x="5255" y="3673106"/>
                  <a:pt x="10509" y="1946211"/>
                  <a:pt x="15764" y="219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CB0B55-440E-4270-872B-E946489FCA45}"/>
              </a:ext>
            </a:extLst>
          </p:cNvPr>
          <p:cNvSpPr/>
          <p:nvPr/>
        </p:nvSpPr>
        <p:spPr>
          <a:xfrm>
            <a:off x="235445" y="3219267"/>
            <a:ext cx="2025000" cy="74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111403" y="1029001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E8D2C901-033E-4EF9-A9D9-09808AE64419}"/>
              </a:ext>
            </a:extLst>
          </p:cNvPr>
          <p:cNvSpPr txBox="1">
            <a:spLocks/>
          </p:cNvSpPr>
          <p:nvPr/>
        </p:nvSpPr>
        <p:spPr>
          <a:xfrm>
            <a:off x="235445" y="1246252"/>
            <a:ext cx="6040555" cy="17597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ts val="4000"/>
            </a:pPr>
            <a:r>
              <a:rPr lang="ru-RU" sz="2800" b="1" dirty="0">
                <a:solidFill>
                  <a:schemeClr val="bg1"/>
                </a:solidFill>
              </a:rPr>
              <a:t>Секрет перемен состоит в том, чтобы сосредоточиться на создании нового, </a:t>
            </a:r>
            <a:endParaRPr lang="en-US" sz="28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SzPts val="4000"/>
            </a:pPr>
            <a:r>
              <a:rPr lang="ru-RU" sz="2800" b="1" dirty="0">
                <a:solidFill>
                  <a:schemeClr val="bg1"/>
                </a:solidFill>
              </a:rPr>
              <a:t>а не на борьбе со старым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  <a:p>
            <a:pPr algn="r">
              <a:spcBef>
                <a:spcPts val="0"/>
              </a:spcBef>
              <a:buClr>
                <a:srgbClr val="FFFFFF"/>
              </a:buClr>
              <a:buSzPts val="4000"/>
            </a:pPr>
            <a:r>
              <a:rPr lang="ru-RU" sz="2800" dirty="0">
                <a:solidFill>
                  <a:schemeClr val="bg1"/>
                </a:solidFill>
              </a:rPr>
              <a:t>Сократ</a:t>
            </a:r>
          </a:p>
        </p:txBody>
      </p:sp>
    </p:spTree>
    <p:extLst>
      <p:ext uri="{BB962C8B-B14F-4D97-AF65-F5344CB8AC3E}">
        <p14:creationId xmlns:p14="http://schemas.microsoft.com/office/powerpoint/2010/main" val="382811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176ECF0-EE47-41EA-875B-0519BA2E98AA}"/>
              </a:ext>
            </a:extLst>
          </p:cNvPr>
          <p:cNvSpPr/>
          <p:nvPr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B7404-5B1E-454B-9143-37B12EAA7828}"/>
              </a:ext>
            </a:extLst>
          </p:cNvPr>
          <p:cNvSpPr txBox="1"/>
          <p:nvPr/>
        </p:nvSpPr>
        <p:spPr>
          <a:xfrm>
            <a:off x="1097435" y="1336291"/>
            <a:ext cx="64835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SzPts val="2400"/>
            </a:pPr>
            <a:r>
              <a:rPr lang="ru-RU" sz="1600" b="1" dirty="0"/>
              <a:t>Концептуальное проектирование базы данных (БД)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D0F88E-A636-404B-B161-F0893E825ED3}"/>
              </a:ext>
            </a:extLst>
          </p:cNvPr>
          <p:cNvSpPr txBox="1"/>
          <p:nvPr/>
        </p:nvSpPr>
        <p:spPr>
          <a:xfrm>
            <a:off x="784885" y="308317"/>
            <a:ext cx="3859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Содержание проекта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B608E83C-2F35-4258-B8BA-A12FE2C6896C}"/>
              </a:ext>
            </a:extLst>
          </p:cNvPr>
          <p:cNvGrpSpPr/>
          <p:nvPr/>
        </p:nvGrpSpPr>
        <p:grpSpPr>
          <a:xfrm>
            <a:off x="6939047" y="1494462"/>
            <a:ext cx="4733607" cy="4113733"/>
            <a:chOff x="6975027" y="2069853"/>
            <a:chExt cx="4002786" cy="3478614"/>
          </a:xfrm>
          <a:blipFill>
            <a:blip r:embed="rId2"/>
            <a:stretch>
              <a:fillRect/>
            </a:stretch>
          </a:blipFill>
        </p:grpSpPr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33B9EEBC-04CC-4030-A45E-FAB2A1910702}"/>
                </a:ext>
              </a:extLst>
            </p:cNvPr>
            <p:cNvSpPr/>
            <p:nvPr/>
          </p:nvSpPr>
          <p:spPr>
            <a:xfrm rot="1800000">
              <a:off x="7615723" y="2079077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Шестиугольник 19">
              <a:extLst>
                <a:ext uri="{FF2B5EF4-FFF2-40B4-BE49-F238E27FC236}">
                  <a16:creationId xmlns:a16="http://schemas.microsoft.com/office/drawing/2014/main" id="{0AC2DD81-362A-4236-8FFA-F2441FC7211E}"/>
                </a:ext>
              </a:extLst>
            </p:cNvPr>
            <p:cNvSpPr/>
            <p:nvPr/>
          </p:nvSpPr>
          <p:spPr>
            <a:xfrm rot="1800000">
              <a:off x="8897116" y="2069853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Шестиугольник 22">
              <a:extLst>
                <a:ext uri="{FF2B5EF4-FFF2-40B4-BE49-F238E27FC236}">
                  <a16:creationId xmlns:a16="http://schemas.microsoft.com/office/drawing/2014/main" id="{97C4106C-A604-466C-9469-22E160FF907E}"/>
                </a:ext>
              </a:extLst>
            </p:cNvPr>
            <p:cNvSpPr/>
            <p:nvPr/>
          </p:nvSpPr>
          <p:spPr>
            <a:xfrm rot="1800000">
              <a:off x="8256421" y="3183858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Шестиугольник 23">
              <a:extLst>
                <a:ext uri="{FF2B5EF4-FFF2-40B4-BE49-F238E27FC236}">
                  <a16:creationId xmlns:a16="http://schemas.microsoft.com/office/drawing/2014/main" id="{E3FE9B03-9D22-4BC3-9438-F2A07616CE89}"/>
                </a:ext>
              </a:extLst>
            </p:cNvPr>
            <p:cNvSpPr/>
            <p:nvPr/>
          </p:nvSpPr>
          <p:spPr>
            <a:xfrm rot="1800000">
              <a:off x="9537813" y="3174635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Шестиугольник 24">
              <a:extLst>
                <a:ext uri="{FF2B5EF4-FFF2-40B4-BE49-F238E27FC236}">
                  <a16:creationId xmlns:a16="http://schemas.microsoft.com/office/drawing/2014/main" id="{CABC493D-0CDA-4BA3-9138-CB0B8AC118A6}"/>
                </a:ext>
              </a:extLst>
            </p:cNvPr>
            <p:cNvSpPr/>
            <p:nvPr/>
          </p:nvSpPr>
          <p:spPr>
            <a:xfrm rot="1800000">
              <a:off x="6975027" y="3174634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Шестиугольник 25">
              <a:extLst>
                <a:ext uri="{FF2B5EF4-FFF2-40B4-BE49-F238E27FC236}">
                  <a16:creationId xmlns:a16="http://schemas.microsoft.com/office/drawing/2014/main" id="{8F87E274-CDFC-4133-8411-F353832CE8D5}"/>
                </a:ext>
              </a:extLst>
            </p:cNvPr>
            <p:cNvSpPr/>
            <p:nvPr/>
          </p:nvSpPr>
          <p:spPr>
            <a:xfrm rot="1800000">
              <a:off x="7615724" y="4307088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Шестиугольник 26">
              <a:extLst>
                <a:ext uri="{FF2B5EF4-FFF2-40B4-BE49-F238E27FC236}">
                  <a16:creationId xmlns:a16="http://schemas.microsoft.com/office/drawing/2014/main" id="{8E462725-F554-444D-8703-F7C95F47B6E4}"/>
                </a:ext>
              </a:extLst>
            </p:cNvPr>
            <p:cNvSpPr/>
            <p:nvPr/>
          </p:nvSpPr>
          <p:spPr>
            <a:xfrm rot="1800000">
              <a:off x="8897117" y="4297864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9188EDC-A22E-4CF3-A988-E505A9C80B6E}"/>
              </a:ext>
            </a:extLst>
          </p:cNvPr>
          <p:cNvSpPr txBox="1"/>
          <p:nvPr/>
        </p:nvSpPr>
        <p:spPr>
          <a:xfrm>
            <a:off x="1097435" y="1790344"/>
            <a:ext cx="64835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2400"/>
            </a:pPr>
            <a:r>
              <a:rPr lang="ru-RU" sz="1600" b="1" dirty="0"/>
              <a:t>Логическое проектирование БД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82E46A-83AE-44BC-A775-D5710A296444}"/>
              </a:ext>
            </a:extLst>
          </p:cNvPr>
          <p:cNvSpPr txBox="1"/>
          <p:nvPr/>
        </p:nvSpPr>
        <p:spPr>
          <a:xfrm>
            <a:off x="1097435" y="2256004"/>
            <a:ext cx="64835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2400"/>
            </a:pPr>
            <a:r>
              <a:rPr lang="ru-RU" sz="1600" b="1" dirty="0"/>
              <a:t>Физическое проектирование БД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FAA288-DABC-44A7-906A-F103A9B2AB76}"/>
              </a:ext>
            </a:extLst>
          </p:cNvPr>
          <p:cNvSpPr txBox="1"/>
          <p:nvPr/>
        </p:nvSpPr>
        <p:spPr>
          <a:xfrm>
            <a:off x="1097435" y="2713597"/>
            <a:ext cx="64835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2400"/>
            </a:pPr>
            <a:r>
              <a:rPr lang="ru-RU" sz="1600" b="1" dirty="0"/>
              <a:t>Заполнение таблиц тестовыми данными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10AF16-2CC9-4089-A5E5-C8D91B75C621}"/>
              </a:ext>
            </a:extLst>
          </p:cNvPr>
          <p:cNvSpPr txBox="1"/>
          <p:nvPr/>
        </p:nvSpPr>
        <p:spPr>
          <a:xfrm>
            <a:off x="1097435" y="3176401"/>
            <a:ext cx="64835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2400"/>
            </a:pPr>
            <a:r>
              <a:rPr lang="ru-RU" sz="1600" b="1" dirty="0"/>
              <a:t>Тестирование БД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6A5079-D2BE-4F37-BB29-CDDC001ED6B9}"/>
              </a:ext>
            </a:extLst>
          </p:cNvPr>
          <p:cNvSpPr txBox="1"/>
          <p:nvPr/>
        </p:nvSpPr>
        <p:spPr>
          <a:xfrm>
            <a:off x="1097435" y="3627368"/>
            <a:ext cx="64835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2400"/>
            </a:pPr>
            <a:r>
              <a:rPr lang="ru-RU" sz="1600" b="1" dirty="0"/>
              <a:t>Создание объектов БД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59FB34B-0515-4F96-90F5-304A87A530A6}"/>
              </a:ext>
            </a:extLst>
          </p:cNvPr>
          <p:cNvGrpSpPr>
            <a:grpSpLocks noChangeAspect="1"/>
          </p:cNvGrpSpPr>
          <p:nvPr/>
        </p:nvGrpSpPr>
        <p:grpSpPr>
          <a:xfrm>
            <a:off x="506328" y="1308591"/>
            <a:ext cx="472500" cy="369332"/>
            <a:chOff x="2248500" y="1932055"/>
            <a:chExt cx="675000" cy="527617"/>
          </a:xfrm>
        </p:grpSpPr>
        <p:sp>
          <p:nvSpPr>
            <p:cNvPr id="50" name="Прямоугольник: скругленные противолежащие углы 49">
              <a:extLst>
                <a:ext uri="{FF2B5EF4-FFF2-40B4-BE49-F238E27FC236}">
                  <a16:creationId xmlns:a16="http://schemas.microsoft.com/office/drawing/2014/main" id="{4DCBA0AF-68C4-415D-B63C-E9BB26014C10}"/>
                </a:ext>
              </a:extLst>
            </p:cNvPr>
            <p:cNvSpPr/>
            <p:nvPr/>
          </p:nvSpPr>
          <p:spPr>
            <a:xfrm>
              <a:off x="2248500" y="1944000"/>
              <a:ext cx="675000" cy="495000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7CD6D1-0C5F-4510-B429-F7A8BFC1BABC}"/>
                </a:ext>
              </a:extLst>
            </p:cNvPr>
            <p:cNvSpPr txBox="1"/>
            <p:nvPr/>
          </p:nvSpPr>
          <p:spPr>
            <a:xfrm>
              <a:off x="2286926" y="1932055"/>
              <a:ext cx="598149" cy="527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7D897CE4-CAAF-418D-B8A6-BD50801E31DA}"/>
              </a:ext>
            </a:extLst>
          </p:cNvPr>
          <p:cNvGrpSpPr>
            <a:grpSpLocks noChangeAspect="1"/>
          </p:cNvGrpSpPr>
          <p:nvPr/>
        </p:nvGrpSpPr>
        <p:grpSpPr>
          <a:xfrm>
            <a:off x="506328" y="1762644"/>
            <a:ext cx="472500" cy="369332"/>
            <a:chOff x="2248500" y="1932055"/>
            <a:chExt cx="675000" cy="527617"/>
          </a:xfrm>
        </p:grpSpPr>
        <p:sp>
          <p:nvSpPr>
            <p:cNvPr id="53" name="Прямоугольник: скругленные противолежащие углы 52">
              <a:extLst>
                <a:ext uri="{FF2B5EF4-FFF2-40B4-BE49-F238E27FC236}">
                  <a16:creationId xmlns:a16="http://schemas.microsoft.com/office/drawing/2014/main" id="{6F8A6E79-5FDB-4481-9CE6-7B1792DBD4F1}"/>
                </a:ext>
              </a:extLst>
            </p:cNvPr>
            <p:cNvSpPr/>
            <p:nvPr/>
          </p:nvSpPr>
          <p:spPr>
            <a:xfrm>
              <a:off x="2248500" y="1944000"/>
              <a:ext cx="675000" cy="495000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9C8F03-6B3B-4A69-AC44-273C5A325606}"/>
                </a:ext>
              </a:extLst>
            </p:cNvPr>
            <p:cNvSpPr txBox="1"/>
            <p:nvPr/>
          </p:nvSpPr>
          <p:spPr>
            <a:xfrm>
              <a:off x="2286926" y="1932055"/>
              <a:ext cx="598149" cy="527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11132C-E43E-4A39-A993-650F3E258620}"/>
              </a:ext>
            </a:extLst>
          </p:cNvPr>
          <p:cNvGrpSpPr>
            <a:grpSpLocks noChangeAspect="1"/>
          </p:cNvGrpSpPr>
          <p:nvPr/>
        </p:nvGrpSpPr>
        <p:grpSpPr>
          <a:xfrm>
            <a:off x="506328" y="2228304"/>
            <a:ext cx="472500" cy="369332"/>
            <a:chOff x="2248500" y="1932055"/>
            <a:chExt cx="675000" cy="527617"/>
          </a:xfrm>
        </p:grpSpPr>
        <p:sp>
          <p:nvSpPr>
            <p:cNvPr id="56" name="Прямоугольник: скругленные противолежащие углы 55">
              <a:extLst>
                <a:ext uri="{FF2B5EF4-FFF2-40B4-BE49-F238E27FC236}">
                  <a16:creationId xmlns:a16="http://schemas.microsoft.com/office/drawing/2014/main" id="{42CE3241-E9D8-4C7A-BD22-EBD50A02EC58}"/>
                </a:ext>
              </a:extLst>
            </p:cNvPr>
            <p:cNvSpPr/>
            <p:nvPr/>
          </p:nvSpPr>
          <p:spPr>
            <a:xfrm>
              <a:off x="2248500" y="1944000"/>
              <a:ext cx="675000" cy="495000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93A7F9-71FA-4890-AFCB-1E9592F04115}"/>
                </a:ext>
              </a:extLst>
            </p:cNvPr>
            <p:cNvSpPr txBox="1"/>
            <p:nvPr/>
          </p:nvSpPr>
          <p:spPr>
            <a:xfrm>
              <a:off x="2286926" y="1932055"/>
              <a:ext cx="598149" cy="527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5C0E50B4-180A-4924-8B5D-C6E67734DAE2}"/>
              </a:ext>
            </a:extLst>
          </p:cNvPr>
          <p:cNvGrpSpPr>
            <a:grpSpLocks noChangeAspect="1"/>
          </p:cNvGrpSpPr>
          <p:nvPr/>
        </p:nvGrpSpPr>
        <p:grpSpPr>
          <a:xfrm>
            <a:off x="506328" y="2685897"/>
            <a:ext cx="472500" cy="369332"/>
            <a:chOff x="2248500" y="1932055"/>
            <a:chExt cx="675000" cy="527617"/>
          </a:xfrm>
        </p:grpSpPr>
        <p:sp>
          <p:nvSpPr>
            <p:cNvPr id="59" name="Прямоугольник: скругленные противолежащие углы 58">
              <a:extLst>
                <a:ext uri="{FF2B5EF4-FFF2-40B4-BE49-F238E27FC236}">
                  <a16:creationId xmlns:a16="http://schemas.microsoft.com/office/drawing/2014/main" id="{B455EC49-6311-4167-BFDD-DD6AF02C4AE2}"/>
                </a:ext>
              </a:extLst>
            </p:cNvPr>
            <p:cNvSpPr/>
            <p:nvPr/>
          </p:nvSpPr>
          <p:spPr>
            <a:xfrm>
              <a:off x="2248500" y="1944000"/>
              <a:ext cx="675000" cy="495000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155AC3-EB38-4594-80DB-A1C121868A6D}"/>
                </a:ext>
              </a:extLst>
            </p:cNvPr>
            <p:cNvSpPr txBox="1"/>
            <p:nvPr/>
          </p:nvSpPr>
          <p:spPr>
            <a:xfrm>
              <a:off x="2286926" y="1932055"/>
              <a:ext cx="598149" cy="527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DC0B62F9-674E-446F-8966-22B1ED2650FD}"/>
              </a:ext>
            </a:extLst>
          </p:cNvPr>
          <p:cNvGrpSpPr>
            <a:grpSpLocks noChangeAspect="1"/>
          </p:cNvGrpSpPr>
          <p:nvPr/>
        </p:nvGrpSpPr>
        <p:grpSpPr>
          <a:xfrm>
            <a:off x="506328" y="3148701"/>
            <a:ext cx="472500" cy="369332"/>
            <a:chOff x="2248500" y="1932055"/>
            <a:chExt cx="675000" cy="527617"/>
          </a:xfrm>
        </p:grpSpPr>
        <p:sp>
          <p:nvSpPr>
            <p:cNvPr id="65" name="Прямоугольник: скругленные противолежащие углы 64">
              <a:extLst>
                <a:ext uri="{FF2B5EF4-FFF2-40B4-BE49-F238E27FC236}">
                  <a16:creationId xmlns:a16="http://schemas.microsoft.com/office/drawing/2014/main" id="{B4436FE7-816D-406F-BE9D-8F6110B47E61}"/>
                </a:ext>
              </a:extLst>
            </p:cNvPr>
            <p:cNvSpPr/>
            <p:nvPr/>
          </p:nvSpPr>
          <p:spPr>
            <a:xfrm>
              <a:off x="2248500" y="1944000"/>
              <a:ext cx="675000" cy="495000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591821-EB7A-4C0D-855D-1FD9F5BA1649}"/>
                </a:ext>
              </a:extLst>
            </p:cNvPr>
            <p:cNvSpPr txBox="1"/>
            <p:nvPr/>
          </p:nvSpPr>
          <p:spPr>
            <a:xfrm>
              <a:off x="2286926" y="1932055"/>
              <a:ext cx="598149" cy="527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AD03F890-3399-4D10-9FAC-668F28B7E9EE}"/>
              </a:ext>
            </a:extLst>
          </p:cNvPr>
          <p:cNvGrpSpPr>
            <a:grpSpLocks noChangeAspect="1"/>
          </p:cNvGrpSpPr>
          <p:nvPr/>
        </p:nvGrpSpPr>
        <p:grpSpPr>
          <a:xfrm>
            <a:off x="506328" y="3599668"/>
            <a:ext cx="472500" cy="369332"/>
            <a:chOff x="2248500" y="1932055"/>
            <a:chExt cx="675000" cy="527617"/>
          </a:xfrm>
        </p:grpSpPr>
        <p:sp>
          <p:nvSpPr>
            <p:cNvPr id="68" name="Прямоугольник: скругленные противолежащие углы 67">
              <a:extLst>
                <a:ext uri="{FF2B5EF4-FFF2-40B4-BE49-F238E27FC236}">
                  <a16:creationId xmlns:a16="http://schemas.microsoft.com/office/drawing/2014/main" id="{557F45BB-0E96-46D6-904F-1293664961E4}"/>
                </a:ext>
              </a:extLst>
            </p:cNvPr>
            <p:cNvSpPr/>
            <p:nvPr/>
          </p:nvSpPr>
          <p:spPr>
            <a:xfrm>
              <a:off x="2248500" y="1944000"/>
              <a:ext cx="675000" cy="495000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C8387FB-49DB-42E0-A8DC-0F186ECBD7C6}"/>
                </a:ext>
              </a:extLst>
            </p:cNvPr>
            <p:cNvSpPr txBox="1"/>
            <p:nvPr/>
          </p:nvSpPr>
          <p:spPr>
            <a:xfrm>
              <a:off x="2286926" y="1932055"/>
              <a:ext cx="598149" cy="527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B272937-616F-47D9-8698-3A480A280372}"/>
              </a:ext>
            </a:extLst>
          </p:cNvPr>
          <p:cNvSpPr txBox="1"/>
          <p:nvPr/>
        </p:nvSpPr>
        <p:spPr>
          <a:xfrm>
            <a:off x="1097435" y="4089902"/>
            <a:ext cx="64835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2400"/>
            </a:pPr>
            <a:r>
              <a:rPr lang="ru-RU" sz="1600" b="1" dirty="0"/>
              <a:t>Создание пакетов </a:t>
            </a:r>
            <a:r>
              <a:rPr lang="en-US" sz="1600" b="1" dirty="0"/>
              <a:t>ETL</a:t>
            </a:r>
            <a:endParaRPr lang="ru-RU" sz="1600" b="1" dirty="0"/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491F1FA0-8BC2-482C-87D1-3F29441F1E6D}"/>
              </a:ext>
            </a:extLst>
          </p:cNvPr>
          <p:cNvGrpSpPr>
            <a:grpSpLocks noChangeAspect="1"/>
          </p:cNvGrpSpPr>
          <p:nvPr/>
        </p:nvGrpSpPr>
        <p:grpSpPr>
          <a:xfrm>
            <a:off x="506328" y="4062202"/>
            <a:ext cx="472500" cy="369332"/>
            <a:chOff x="2248500" y="1932055"/>
            <a:chExt cx="675000" cy="527617"/>
          </a:xfrm>
        </p:grpSpPr>
        <p:sp>
          <p:nvSpPr>
            <p:cNvPr id="75" name="Прямоугольник: скругленные противолежащие углы 74">
              <a:extLst>
                <a:ext uri="{FF2B5EF4-FFF2-40B4-BE49-F238E27FC236}">
                  <a16:creationId xmlns:a16="http://schemas.microsoft.com/office/drawing/2014/main" id="{704F71F6-B61B-4D2F-8CB9-156F1109AF72}"/>
                </a:ext>
              </a:extLst>
            </p:cNvPr>
            <p:cNvSpPr/>
            <p:nvPr/>
          </p:nvSpPr>
          <p:spPr>
            <a:xfrm>
              <a:off x="2248500" y="1944000"/>
              <a:ext cx="675000" cy="495000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FE01073-780F-4670-97B1-D5EE59F62CC1}"/>
                </a:ext>
              </a:extLst>
            </p:cNvPr>
            <p:cNvSpPr txBox="1"/>
            <p:nvPr/>
          </p:nvSpPr>
          <p:spPr>
            <a:xfrm>
              <a:off x="2286926" y="1932055"/>
              <a:ext cx="598149" cy="527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6F7FCFD-0803-4A10-876F-A7158D461CEC}"/>
              </a:ext>
            </a:extLst>
          </p:cNvPr>
          <p:cNvSpPr txBox="1"/>
          <p:nvPr/>
        </p:nvSpPr>
        <p:spPr>
          <a:xfrm>
            <a:off x="1113734" y="4565666"/>
            <a:ext cx="64835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2400"/>
            </a:pPr>
            <a:r>
              <a:rPr lang="ru-RU" sz="1600" b="1" dirty="0"/>
              <a:t>Визуализация данных в </a:t>
            </a:r>
            <a:r>
              <a:rPr lang="en-US" sz="1600" b="1" dirty="0"/>
              <a:t>Power BI</a:t>
            </a:r>
            <a:endParaRPr lang="ru-RU" sz="1600" b="1" dirty="0"/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BC632727-710F-47D1-BA21-6C9F9D41F55E}"/>
              </a:ext>
            </a:extLst>
          </p:cNvPr>
          <p:cNvGrpSpPr>
            <a:grpSpLocks noChangeAspect="1"/>
          </p:cNvGrpSpPr>
          <p:nvPr/>
        </p:nvGrpSpPr>
        <p:grpSpPr>
          <a:xfrm>
            <a:off x="522627" y="4537966"/>
            <a:ext cx="472500" cy="369332"/>
            <a:chOff x="2248500" y="1932055"/>
            <a:chExt cx="675000" cy="527617"/>
          </a:xfrm>
        </p:grpSpPr>
        <p:sp>
          <p:nvSpPr>
            <p:cNvPr id="79" name="Прямоугольник: скругленные противолежащие углы 78">
              <a:extLst>
                <a:ext uri="{FF2B5EF4-FFF2-40B4-BE49-F238E27FC236}">
                  <a16:creationId xmlns:a16="http://schemas.microsoft.com/office/drawing/2014/main" id="{ED092A0E-01CD-4E2C-93D3-2568BD93834D}"/>
                </a:ext>
              </a:extLst>
            </p:cNvPr>
            <p:cNvSpPr/>
            <p:nvPr/>
          </p:nvSpPr>
          <p:spPr>
            <a:xfrm>
              <a:off x="2248500" y="1944000"/>
              <a:ext cx="675000" cy="495000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9F2F78F-6674-40B1-A2FD-301F2337819B}"/>
                </a:ext>
              </a:extLst>
            </p:cNvPr>
            <p:cNvSpPr txBox="1"/>
            <p:nvPr/>
          </p:nvSpPr>
          <p:spPr>
            <a:xfrm>
              <a:off x="2286926" y="1932055"/>
              <a:ext cx="598149" cy="527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0</a:t>
              </a:r>
              <a:r>
                <a:rPr lang="en-US" b="1" dirty="0">
                  <a:solidFill>
                    <a:schemeClr val="bg1"/>
                  </a:solidFill>
                </a:rPr>
                <a:t>8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3CD1A99-EE5C-4EC1-8B45-AEE352536379}"/>
              </a:ext>
            </a:extLst>
          </p:cNvPr>
          <p:cNvSpPr txBox="1"/>
          <p:nvPr/>
        </p:nvSpPr>
        <p:spPr>
          <a:xfrm>
            <a:off x="1124529" y="5027428"/>
            <a:ext cx="64835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2400"/>
            </a:pPr>
            <a:r>
              <a:rPr lang="ru-RU" sz="1600" b="1" dirty="0"/>
              <a:t>Визуализация данных в</a:t>
            </a:r>
            <a:r>
              <a:rPr lang="en-US" sz="1600" b="1" dirty="0"/>
              <a:t> Tableau</a:t>
            </a:r>
            <a:endParaRPr lang="ru-RU" sz="1600" b="1" dirty="0"/>
          </a:p>
        </p:txBody>
      </p: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C04DC5BC-2B22-4A5E-8491-AE4A6CDFAC5D}"/>
              </a:ext>
            </a:extLst>
          </p:cNvPr>
          <p:cNvGrpSpPr>
            <a:grpSpLocks noChangeAspect="1"/>
          </p:cNvGrpSpPr>
          <p:nvPr/>
        </p:nvGrpSpPr>
        <p:grpSpPr>
          <a:xfrm>
            <a:off x="533422" y="4999728"/>
            <a:ext cx="472500" cy="369332"/>
            <a:chOff x="2248500" y="1932055"/>
            <a:chExt cx="675000" cy="527617"/>
          </a:xfrm>
        </p:grpSpPr>
        <p:sp>
          <p:nvSpPr>
            <p:cNvPr id="83" name="Прямоугольник: скругленные противолежащие углы 82">
              <a:extLst>
                <a:ext uri="{FF2B5EF4-FFF2-40B4-BE49-F238E27FC236}">
                  <a16:creationId xmlns:a16="http://schemas.microsoft.com/office/drawing/2014/main" id="{0424E08E-CFE7-4564-80D1-A136AD5A18E9}"/>
                </a:ext>
              </a:extLst>
            </p:cNvPr>
            <p:cNvSpPr/>
            <p:nvPr/>
          </p:nvSpPr>
          <p:spPr>
            <a:xfrm>
              <a:off x="2248500" y="1944000"/>
              <a:ext cx="675000" cy="495000"/>
            </a:xfrm>
            <a:prstGeom prst="round2DiagRect">
              <a:avLst>
                <a:gd name="adj1" fmla="val 0"/>
                <a:gd name="adj2" fmla="val 293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EC8D7AB-AA61-47F6-A490-B1D152170C6C}"/>
                </a:ext>
              </a:extLst>
            </p:cNvPr>
            <p:cNvSpPr txBox="1"/>
            <p:nvPr/>
          </p:nvSpPr>
          <p:spPr>
            <a:xfrm>
              <a:off x="2286926" y="1932055"/>
              <a:ext cx="598149" cy="527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0</a:t>
              </a:r>
              <a:r>
                <a:rPr lang="en-US" b="1" dirty="0">
                  <a:solidFill>
                    <a:schemeClr val="bg1"/>
                  </a:solidFill>
                </a:rPr>
                <a:t>9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78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AFA92017-5A71-43DE-962B-93D81B320387}"/>
              </a:ext>
            </a:extLst>
          </p:cNvPr>
          <p:cNvSpPr/>
          <p:nvPr/>
        </p:nvSpPr>
        <p:spPr>
          <a:xfrm>
            <a:off x="6861001" y="922863"/>
            <a:ext cx="5535000" cy="673901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BBD38C4-87A6-472B-A1E5-7BA8A19CE3CA}"/>
              </a:ext>
            </a:extLst>
          </p:cNvPr>
          <p:cNvSpPr/>
          <p:nvPr/>
        </p:nvSpPr>
        <p:spPr>
          <a:xfrm>
            <a:off x="0" y="0"/>
            <a:ext cx="2639925" cy="6858000"/>
          </a:xfrm>
          <a:custGeom>
            <a:avLst/>
            <a:gdLst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639925 w 2639925"/>
              <a:gd name="connsiteY2" fmla="*/ 6858000 h 6858000"/>
              <a:gd name="connsiteX3" fmla="*/ 0 w 2639925"/>
              <a:gd name="connsiteY3" fmla="*/ 6858000 h 6858000"/>
              <a:gd name="connsiteX4" fmla="*/ 0 w 2639925"/>
              <a:gd name="connsiteY4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628900 w 2639925"/>
              <a:gd name="connsiteY2" fmla="*/ 2009775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085975 w 2639925"/>
              <a:gd name="connsiteY2" fmla="*/ 2038350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2381250 w 2639925"/>
              <a:gd name="connsiteY3" fmla="*/ 4857750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1990725 w 2639925"/>
              <a:gd name="connsiteY3" fmla="*/ 4876800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1990725 w 2639925"/>
              <a:gd name="connsiteY3" fmla="*/ 5050971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925" h="6858000">
                <a:moveTo>
                  <a:pt x="0" y="0"/>
                </a:moveTo>
                <a:lnTo>
                  <a:pt x="2639925" y="0"/>
                </a:lnTo>
                <a:lnTo>
                  <a:pt x="1990725" y="1990725"/>
                </a:lnTo>
                <a:lnTo>
                  <a:pt x="1990725" y="5050971"/>
                </a:lnTo>
                <a:lnTo>
                  <a:pt x="26399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90C2EB-832E-45A7-92F5-A6C06A33B1A0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Концептуальное </a:t>
            </a:r>
            <a:r>
              <a:rPr lang="ru-RU" sz="3200" dirty="0"/>
              <a:t>проектирование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6E78A8F-AD81-4350-8712-527A008DBFAE}"/>
              </a:ext>
            </a:extLst>
          </p:cNvPr>
          <p:cNvSpPr/>
          <p:nvPr/>
        </p:nvSpPr>
        <p:spPr>
          <a:xfrm>
            <a:off x="7176000" y="998203"/>
            <a:ext cx="4634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ER-диаграмма «Сущность-связь»</a:t>
            </a:r>
            <a:br>
              <a:rPr lang="ru-RU" sz="1400" dirty="0">
                <a:solidFill>
                  <a:schemeClr val="bg1"/>
                </a:solidFill>
              </a:rPr>
            </a:br>
            <a:r>
              <a:rPr lang="ru-RU" sz="1400" dirty="0">
                <a:solidFill>
                  <a:schemeClr val="bg1"/>
                </a:solidFill>
              </a:rPr>
              <a:t>с использованием веб-приложения diagrams.net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948BE9-76BA-4B67-9DE9-6311B3CB0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2034000"/>
            <a:ext cx="6688212" cy="47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2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D6BF0AF-9F21-4B2A-9348-E2E49DDA96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" t="-29" r="-1" b="-1"/>
          <a:stretch/>
        </p:blipFill>
        <p:spPr>
          <a:xfrm flipH="1">
            <a:off x="-31629" y="0"/>
            <a:ext cx="5190677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1F9670-AF9E-4BDC-9933-3E78C497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33" y="1719000"/>
            <a:ext cx="5707267" cy="51219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63EBDB-3DFA-4E8E-9410-5823242186DB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Логическое </a:t>
            </a:r>
            <a:r>
              <a:rPr lang="ru-RU" sz="3200" dirty="0"/>
              <a:t>проектирование</a:t>
            </a: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4A8E8F12-DD40-4A23-A5A2-A9DC58195D5E}"/>
              </a:ext>
            </a:extLst>
          </p:cNvPr>
          <p:cNvSpPr/>
          <p:nvPr/>
        </p:nvSpPr>
        <p:spPr>
          <a:xfrm>
            <a:off x="6861001" y="922863"/>
            <a:ext cx="5535000" cy="673901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AF5B968-51BE-4149-BA14-AB9ECD9F34EA}"/>
              </a:ext>
            </a:extLst>
          </p:cNvPr>
          <p:cNvSpPr/>
          <p:nvPr/>
        </p:nvSpPr>
        <p:spPr>
          <a:xfrm>
            <a:off x="7176000" y="1105925"/>
            <a:ext cx="4634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С использованием веб-приложения diagrams.net</a:t>
            </a:r>
          </a:p>
        </p:txBody>
      </p:sp>
    </p:spTree>
    <p:extLst>
      <p:ext uri="{BB962C8B-B14F-4D97-AF65-F5344CB8AC3E}">
        <p14:creationId xmlns:p14="http://schemas.microsoft.com/office/powerpoint/2010/main" val="177608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070462-F1D6-4732-A9A1-3DF82792B0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4C6136-4052-43D7-8E4F-C460DA6511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78447D-9E33-4148-88E8-F882697767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B29901-C541-4FD2-ADF4-7AADF8850D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56351B-9507-4476-BC94-912166A0BE49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Физическое </a:t>
            </a:r>
            <a:r>
              <a:rPr lang="ru-RU" sz="3200" dirty="0"/>
              <a:t>проектирование</a:t>
            </a:r>
          </a:p>
        </p:txBody>
      </p:sp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id="{74D6A2CA-0A02-46A6-99A9-F720FE484C17}"/>
              </a:ext>
            </a:extLst>
          </p:cNvPr>
          <p:cNvSpPr/>
          <p:nvPr/>
        </p:nvSpPr>
        <p:spPr>
          <a:xfrm>
            <a:off x="6861000" y="922863"/>
            <a:ext cx="5536800" cy="673200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BB1D93E-734F-4C0B-A78C-8E11CD84E928}"/>
              </a:ext>
            </a:extLst>
          </p:cNvPr>
          <p:cNvSpPr/>
          <p:nvPr/>
        </p:nvSpPr>
        <p:spPr>
          <a:xfrm>
            <a:off x="7131063" y="1013242"/>
            <a:ext cx="47699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00" dirty="0">
                <a:solidFill>
                  <a:schemeClr val="bg1"/>
                </a:solidFill>
              </a:rPr>
              <a:t>Создание таблиц</a:t>
            </a:r>
          </a:p>
          <a:p>
            <a:r>
              <a:rPr lang="ru-RU" sz="1300" dirty="0">
                <a:solidFill>
                  <a:schemeClr val="bg1"/>
                </a:solidFill>
              </a:rPr>
              <a:t>с использованием MS SQL </a:t>
            </a:r>
            <a:r>
              <a:rPr lang="ru-RU" sz="1300" dirty="0" err="1">
                <a:solidFill>
                  <a:schemeClr val="bg1"/>
                </a:solidFill>
              </a:rPr>
              <a:t>Server</a:t>
            </a:r>
            <a:r>
              <a:rPr lang="ru-RU" sz="1300" dirty="0">
                <a:solidFill>
                  <a:schemeClr val="bg1"/>
                </a:solidFill>
              </a:rPr>
              <a:t> </a:t>
            </a:r>
            <a:r>
              <a:rPr lang="ru-RU" sz="1300" dirty="0" err="1">
                <a:solidFill>
                  <a:schemeClr val="bg1"/>
                </a:solidFill>
              </a:rPr>
              <a:t>Management</a:t>
            </a:r>
            <a:r>
              <a:rPr lang="ru-RU" sz="1300" dirty="0">
                <a:solidFill>
                  <a:schemeClr val="bg1"/>
                </a:solidFill>
              </a:rPr>
              <a:t> </a:t>
            </a:r>
            <a:r>
              <a:rPr lang="ru-RU" sz="1300" dirty="0" err="1">
                <a:solidFill>
                  <a:schemeClr val="bg1"/>
                </a:solidFill>
              </a:rPr>
              <a:t>Studio</a:t>
            </a:r>
            <a:r>
              <a:rPr lang="ru-RU" sz="1300" dirty="0">
                <a:solidFill>
                  <a:schemeClr val="bg1"/>
                </a:solidFill>
              </a:rPr>
              <a:t> (SSMS)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9BAA1A-9CD0-47CC-BDBA-6863452E9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000" y="1767173"/>
            <a:ext cx="3579092" cy="46567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258627-D750-44B9-BD63-AB8E5F7F8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954" y="1767173"/>
            <a:ext cx="3236046" cy="46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070462-F1D6-4732-A9A1-3DF82792B0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4C6136-4052-43D7-8E4F-C460DA6511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78447D-9E33-4148-88E8-F882697767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B29901-C541-4FD2-ADF4-7AADF8850D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56351B-9507-4476-BC94-912166A0BE49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Физическое </a:t>
            </a:r>
            <a:r>
              <a:rPr lang="ru-RU" sz="3200" dirty="0"/>
              <a:t>проектирование</a:t>
            </a: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DF736F69-A1F8-41A0-8ACE-3491762308A8}"/>
              </a:ext>
            </a:extLst>
          </p:cNvPr>
          <p:cNvSpPr/>
          <p:nvPr/>
        </p:nvSpPr>
        <p:spPr>
          <a:xfrm>
            <a:off x="6861000" y="922863"/>
            <a:ext cx="5536800" cy="673200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BB1D93E-734F-4C0B-A78C-8E11CD84E928}"/>
              </a:ext>
            </a:extLst>
          </p:cNvPr>
          <p:cNvSpPr/>
          <p:nvPr/>
        </p:nvSpPr>
        <p:spPr>
          <a:xfrm>
            <a:off x="7086000" y="1090186"/>
            <a:ext cx="47699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Добавление ограничений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C59CBE-EEDF-4980-BA0D-CDABD0717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752" y="1854000"/>
            <a:ext cx="6617248" cy="33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6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070462-F1D6-4732-A9A1-3DF82792B0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4C6136-4052-43D7-8E4F-C460DA6511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78447D-9E33-4148-88E8-F882697767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B29901-C541-4FD2-ADF4-7AADF8850D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56351B-9507-4476-BC94-912166A0BE49}"/>
              </a:ext>
            </a:extLst>
          </p:cNvPr>
          <p:cNvSpPr txBox="1"/>
          <p:nvPr/>
        </p:nvSpPr>
        <p:spPr>
          <a:xfrm>
            <a:off x="5601001" y="309600"/>
            <a:ext cx="6074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ED7D31"/>
                </a:solidFill>
              </a:rPr>
              <a:t>Заполнение </a:t>
            </a:r>
            <a:r>
              <a:rPr lang="ru-RU" sz="2400" dirty="0"/>
              <a:t>таблиц тестовыми данными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9EF30E-A487-430D-9A14-E79082695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350" y="2328825"/>
            <a:ext cx="6210300" cy="4219575"/>
          </a:xfrm>
          <a:prstGeom prst="rect">
            <a:avLst/>
          </a:prstGeom>
        </p:spPr>
      </p:pic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6226E231-F12F-4B9A-9A8E-785A46DC2244}"/>
              </a:ext>
            </a:extLst>
          </p:cNvPr>
          <p:cNvSpPr/>
          <p:nvPr/>
        </p:nvSpPr>
        <p:spPr>
          <a:xfrm>
            <a:off x="6861000" y="922863"/>
            <a:ext cx="5536800" cy="673200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F8724B-9471-4F37-9E5A-405C550AE444}"/>
              </a:ext>
            </a:extLst>
          </p:cNvPr>
          <p:cNvSpPr/>
          <p:nvPr/>
        </p:nvSpPr>
        <p:spPr>
          <a:xfrm>
            <a:off x="7086000" y="1090186"/>
            <a:ext cx="47699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Таблица </a:t>
            </a:r>
            <a:r>
              <a:rPr lang="en-US" sz="1400" dirty="0">
                <a:solidFill>
                  <a:schemeClr val="bg1"/>
                </a:solidFill>
              </a:rPr>
              <a:t>CLIENTS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1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олилиния: фигура 31">
            <a:extLst>
              <a:ext uri="{FF2B5EF4-FFF2-40B4-BE49-F238E27FC236}">
                <a16:creationId xmlns:a16="http://schemas.microsoft.com/office/drawing/2014/main" id="{3D1891CB-41AD-4CA8-8CA2-EF7B2C30EF39}"/>
              </a:ext>
            </a:extLst>
          </p:cNvPr>
          <p:cNvSpPr/>
          <p:nvPr/>
        </p:nvSpPr>
        <p:spPr>
          <a:xfrm>
            <a:off x="6861001" y="922863"/>
            <a:ext cx="5535000" cy="673901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5EDC-661C-4AF4-B4E6-DA7371C0D1EB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Создание </a:t>
            </a:r>
            <a:r>
              <a:rPr lang="ru-RU" sz="3200" dirty="0"/>
              <a:t>объектов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411FC32-EDA3-4889-B352-6418F485B908}"/>
              </a:ext>
            </a:extLst>
          </p:cNvPr>
          <p:cNvSpPr/>
          <p:nvPr/>
        </p:nvSpPr>
        <p:spPr>
          <a:xfrm>
            <a:off x="7176000" y="1105925"/>
            <a:ext cx="4634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Представление (</a:t>
            </a:r>
            <a:r>
              <a:rPr lang="en-US" sz="1400" dirty="0">
                <a:solidFill>
                  <a:schemeClr val="bg1"/>
                </a:solidFill>
              </a:rPr>
              <a:t>VIEW)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3ED2B8-4D5F-4C60-88DB-2054B60F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037" y="2428875"/>
            <a:ext cx="5876925" cy="200025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D9F8F43-3682-4C52-86C9-6590F28202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" t="-29" r="-1" b="-1"/>
          <a:stretch/>
        </p:blipFill>
        <p:spPr>
          <a:xfrm rot="10800000" flipV="1">
            <a:off x="-31628" y="0"/>
            <a:ext cx="5190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6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556351B-9507-4476-BC94-912166A0BE49}"/>
              </a:ext>
            </a:extLst>
          </p:cNvPr>
          <p:cNvSpPr txBox="1"/>
          <p:nvPr/>
        </p:nvSpPr>
        <p:spPr>
          <a:xfrm>
            <a:off x="5601001" y="309600"/>
            <a:ext cx="607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ED7D31"/>
                </a:solidFill>
              </a:rPr>
              <a:t>Создание </a:t>
            </a:r>
            <a:r>
              <a:rPr lang="ru-RU" sz="3200" dirty="0"/>
              <a:t>пакетов </a:t>
            </a:r>
            <a:r>
              <a:rPr lang="en-US" sz="3200" dirty="0"/>
              <a:t>ETL</a:t>
            </a:r>
            <a:endParaRPr lang="ru-RU" sz="3200" dirty="0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6226E231-F12F-4B9A-9A8E-785A46DC2244}"/>
              </a:ext>
            </a:extLst>
          </p:cNvPr>
          <p:cNvSpPr/>
          <p:nvPr/>
        </p:nvSpPr>
        <p:spPr>
          <a:xfrm>
            <a:off x="6861000" y="931534"/>
            <a:ext cx="5536800" cy="673200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F8724B-9471-4F37-9E5A-405C550AE444}"/>
              </a:ext>
            </a:extLst>
          </p:cNvPr>
          <p:cNvSpPr/>
          <p:nvPr/>
        </p:nvSpPr>
        <p:spPr>
          <a:xfrm>
            <a:off x="7086000" y="1006524"/>
            <a:ext cx="476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ru-RU" sz="1400" dirty="0">
                <a:solidFill>
                  <a:schemeClr val="bg1"/>
                </a:solidFill>
              </a:rPr>
              <a:t> использованием</a:t>
            </a:r>
            <a:br>
              <a:rPr lang="ru-RU" sz="1400" dirty="0">
                <a:solidFill>
                  <a:schemeClr val="bg1"/>
                </a:solidFill>
              </a:rPr>
            </a:br>
            <a:r>
              <a:rPr lang="ru-RU" sz="1400" dirty="0">
                <a:solidFill>
                  <a:schemeClr val="bg1"/>
                </a:solidFill>
              </a:rPr>
              <a:t>MS SQL </a:t>
            </a:r>
            <a:r>
              <a:rPr lang="ru-RU" sz="1400" dirty="0" err="1">
                <a:solidFill>
                  <a:schemeClr val="bg1"/>
                </a:solidFill>
              </a:rPr>
              <a:t>Server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Integration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Services</a:t>
            </a:r>
            <a:r>
              <a:rPr lang="ru-RU" sz="1400" dirty="0">
                <a:solidFill>
                  <a:schemeClr val="bg1"/>
                </a:solidFill>
              </a:rPr>
              <a:t> (SSIS)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C26848E-2420-4386-B594-BB33A9A1C9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6000" y="309600"/>
            <a:ext cx="4635001" cy="303768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6B24C2-445D-4A00-B596-0CDB989101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1936" y="3504599"/>
            <a:ext cx="4635001" cy="30376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1B8BDD9-E2D6-4254-90A0-0B996C8A2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00" y="1809000"/>
            <a:ext cx="3441614" cy="47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117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164</Words>
  <Application>Microsoft Office PowerPoint</Application>
  <PresentationFormat>Широкоэкранный</PresentationFormat>
  <Paragraphs>42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Ульяшка</cp:lastModifiedBy>
  <cp:revision>60</cp:revision>
  <dcterms:created xsi:type="dcterms:W3CDTF">2020-06-06T17:14:33Z</dcterms:created>
  <dcterms:modified xsi:type="dcterms:W3CDTF">2024-03-21T00:17:53Z</dcterms:modified>
</cp:coreProperties>
</file>